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0" autoAdjust="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30425"/>
            <a:ext cx="6858048" cy="1470025"/>
          </a:xfrm>
        </p:spPr>
        <p:txBody>
          <a:bodyPr/>
          <a:lstStyle>
            <a:lvl1pPr>
              <a:defRPr b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 i="1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FC507BC-D2C7-4E41-96AC-7F422F662E76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87169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71538" y="274638"/>
            <a:ext cx="540546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406900"/>
            <a:ext cx="7000924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976" y="2906713"/>
            <a:ext cx="700092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1600200"/>
            <a:ext cx="35671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42902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1535113"/>
            <a:ext cx="34972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00100" y="2174875"/>
            <a:ext cx="34972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427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427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3050"/>
            <a:ext cx="232253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45688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2976" y="1435100"/>
            <a:ext cx="232253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07BC-D2C7-4E41-96AC-7F422F662E7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68580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4414" y="1600200"/>
            <a:ext cx="67151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FC507BC-D2C7-4E41-96AC-7F422F662E76}" type="datetimeFigureOut">
              <a:rPr lang="ru-RU" smtClean="0"/>
              <a:pPr/>
              <a:t>27.04.2020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A8D17738-102A-4F93-B70F-6A8A619C0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3">
              <a:lumMod val="60000"/>
              <a:lumOff val="4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40000"/>
              <a:lumOff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err="1" smtClean="0"/>
              <a:t>Габдулла</a:t>
            </a:r>
            <a:r>
              <a:rPr lang="ru-RU" sz="5400" dirty="0" smtClean="0"/>
              <a:t>  Тукай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351112"/>
          </a:xfrm>
        </p:spPr>
        <p:txBody>
          <a:bodyPr>
            <a:normAutofit fontScale="850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Викторина</a:t>
            </a:r>
          </a:p>
          <a:p>
            <a:pPr algn="r"/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ru-RU" sz="2400" b="1" spc="150" dirty="0" smtClean="0">
                <a:ln w="11430"/>
                <a:solidFill>
                  <a:srgbClr val="F8F8F8"/>
                </a:solidFill>
                <a:effectLst/>
              </a:rPr>
              <a:t>Подготовила</a:t>
            </a:r>
            <a:endParaRPr lang="ru-RU" sz="2400" b="1" spc="150" dirty="0" smtClean="0">
              <a:ln w="11430"/>
              <a:solidFill>
                <a:srgbClr val="F8F8F8"/>
              </a:solidFill>
              <a:effectLst/>
            </a:endParaRPr>
          </a:p>
          <a:p>
            <a:r>
              <a:rPr lang="ru-RU" sz="2400" b="1" spc="150" dirty="0" err="1" smtClean="0">
                <a:ln w="11430"/>
                <a:solidFill>
                  <a:srgbClr val="F8F8F8"/>
                </a:solidFill>
                <a:effectLst/>
              </a:rPr>
              <a:t>муз.руководитель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/>
              </a:rPr>
              <a:t> 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/>
              </a:rPr>
              <a:t>МАДОУ №161</a:t>
            </a:r>
          </a:p>
          <a:p>
            <a:r>
              <a:rPr lang="ru-RU" sz="2400" b="1" spc="150" smtClean="0">
                <a:ln w="11430"/>
                <a:solidFill>
                  <a:srgbClr val="F8F8F8"/>
                </a:solidFill>
                <a:effectLst/>
              </a:rPr>
              <a:t>Гибадуллина 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/>
              </a:rPr>
              <a:t>А.К.</a:t>
            </a:r>
            <a:endParaRPr lang="ru-RU" sz="2400" b="1" spc="150" dirty="0">
              <a:ln w="11430"/>
              <a:solidFill>
                <a:srgbClr val="F8F8F8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764704"/>
            <a:ext cx="6480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Какой сказочный персонаж живёт в озере около деревни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Кырлай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Кар </a:t>
            </a:r>
            <a:r>
              <a:rPr lang="ru-RU" b="1" i="1" dirty="0" err="1" smtClean="0">
                <a:solidFill>
                  <a:schemeClr val="bg2"/>
                </a:solidFill>
              </a:rPr>
              <a:t>кызы</a:t>
            </a:r>
            <a:r>
              <a:rPr lang="ru-RU" b="1" i="1" dirty="0" smtClean="0">
                <a:solidFill>
                  <a:schemeClr val="bg2"/>
                </a:solidFill>
              </a:rPr>
              <a:t>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ru-RU" b="1" i="1" dirty="0" smtClean="0">
                <a:solidFill>
                  <a:schemeClr val="bg2"/>
                </a:solidFill>
              </a:rPr>
              <a:t>Русалка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</a:t>
            </a:r>
            <a:r>
              <a:rPr lang="ru-RU" b="1" i="1" dirty="0" smtClean="0">
                <a:solidFill>
                  <a:schemeClr val="bg2"/>
                </a:solidFill>
              </a:rPr>
              <a:t>Су </a:t>
            </a:r>
            <a:r>
              <a:rPr lang="ru-RU" b="1" i="1" dirty="0" err="1" smtClean="0">
                <a:solidFill>
                  <a:schemeClr val="bg2"/>
                </a:solidFill>
              </a:rPr>
              <a:t>анасы</a:t>
            </a:r>
            <a:r>
              <a:rPr lang="ru-RU" b="1" i="1" dirty="0" smtClean="0">
                <a:solidFill>
                  <a:schemeClr val="bg2"/>
                </a:solidFill>
              </a:rPr>
              <a:t>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Г.  </a:t>
            </a:r>
            <a:r>
              <a:rPr lang="ru-RU" b="1" i="1" dirty="0" smtClean="0">
                <a:solidFill>
                  <a:schemeClr val="bg2"/>
                </a:solidFill>
              </a:rPr>
              <a:t>Водяная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G_2626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4149080"/>
            <a:ext cx="2915816" cy="218686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92696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Что украл мальчик у Водяной из сказки Тукая?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корону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ru-RU" b="1" i="1" dirty="0" smtClean="0">
                <a:solidFill>
                  <a:schemeClr val="bg2"/>
                </a:solidFill>
              </a:rPr>
              <a:t>гребешок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 </a:t>
            </a:r>
            <a:r>
              <a:rPr lang="ru-RU" b="1" i="1" dirty="0" err="1" smtClean="0">
                <a:solidFill>
                  <a:schemeClr val="bg2"/>
                </a:solidFill>
              </a:rPr>
              <a:t>парео</a:t>
            </a:r>
            <a:r>
              <a:rPr lang="ru-RU" b="1" i="1" dirty="0" smtClean="0">
                <a:solidFill>
                  <a:schemeClr val="bg2"/>
                </a:solidFill>
              </a:rPr>
              <a:t>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Г.  </a:t>
            </a:r>
            <a:r>
              <a:rPr lang="ru-RU" b="1" i="1" dirty="0" smtClean="0">
                <a:solidFill>
                  <a:schemeClr val="bg2"/>
                </a:solidFill>
              </a:rPr>
              <a:t>купальник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0_cff55_a0d782d5_orig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rcRect r="119" b="20949"/>
          <a:stretch>
            <a:fillRect/>
          </a:stretch>
        </p:blipFill>
        <p:spPr>
          <a:xfrm>
            <a:off x="2483768" y="3573016"/>
            <a:ext cx="4248472" cy="252028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48680"/>
            <a:ext cx="64807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Произведения каких русских писателей любил Тукай и переводил на татарский язык?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 .   </a:t>
            </a:r>
            <a:r>
              <a:rPr lang="ru-RU" b="1" i="1" dirty="0" smtClean="0">
                <a:solidFill>
                  <a:schemeClr val="bg2"/>
                </a:solidFill>
              </a:rPr>
              <a:t>Пришвин, </a:t>
            </a:r>
            <a:r>
              <a:rPr lang="ru-RU" b="1" i="1" dirty="0" err="1" smtClean="0">
                <a:solidFill>
                  <a:schemeClr val="bg2"/>
                </a:solidFill>
              </a:rPr>
              <a:t>Чарушин</a:t>
            </a:r>
            <a:r>
              <a:rPr lang="ru-RU" b="1" i="1" dirty="0" smtClean="0">
                <a:solidFill>
                  <a:schemeClr val="bg2"/>
                </a:solidFill>
              </a:rPr>
              <a:t>, Паустовский, Бианки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 </a:t>
            </a:r>
            <a:r>
              <a:rPr lang="ru-RU" b="1" i="1" dirty="0" smtClean="0">
                <a:solidFill>
                  <a:schemeClr val="bg2"/>
                </a:solidFill>
              </a:rPr>
              <a:t>Лермонтов, Пушкин, Некрасов, Крылов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 </a:t>
            </a:r>
            <a:r>
              <a:rPr lang="ru-RU" b="1" i="1" dirty="0" smtClean="0">
                <a:solidFill>
                  <a:schemeClr val="bg2"/>
                </a:solidFill>
              </a:rPr>
              <a:t>Михалков, </a:t>
            </a:r>
            <a:r>
              <a:rPr lang="ru-RU" b="1" i="1" dirty="0" err="1" smtClean="0">
                <a:solidFill>
                  <a:schemeClr val="bg2"/>
                </a:solidFill>
              </a:rPr>
              <a:t>Барто</a:t>
            </a:r>
            <a:r>
              <a:rPr lang="ru-RU" b="1" i="1" dirty="0" smtClean="0">
                <a:solidFill>
                  <a:schemeClr val="bg2"/>
                </a:solidFill>
              </a:rPr>
              <a:t>. Маршак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1429359914_lermontov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1187624" y="3789040"/>
            <a:ext cx="1512168" cy="1735969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Рисунок 3" descr="37141481_Pushkin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2771800" y="4653136"/>
            <a:ext cx="1512168" cy="1875731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 descr="nekrasov.jpg"/>
          <p:cNvPicPr>
            <a:picLocks noChangeAspect="1"/>
          </p:cNvPicPr>
          <p:nvPr/>
        </p:nvPicPr>
        <p:blipFill>
          <a:blip r:embed="rId4" cstate="print"/>
          <a:srcRect l="7464" t="3981" r="10429"/>
          <a:stretch>
            <a:fillRect/>
          </a:stretch>
        </p:blipFill>
        <p:spPr>
          <a:xfrm>
            <a:off x="4572000" y="4725144"/>
            <a:ext cx="1649856" cy="1808820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Рисунок 5" descr="0_8767d_162e0212_XXL.jpg"/>
          <p:cNvPicPr>
            <a:picLocks noChangeAspect="1"/>
          </p:cNvPicPr>
          <p:nvPr/>
        </p:nvPicPr>
        <p:blipFill>
          <a:blip r:embed="rId5" cstate="print"/>
          <a:srcRect l="9736" r="12378"/>
          <a:stretch>
            <a:fillRect/>
          </a:stretch>
        </p:blipFill>
        <p:spPr>
          <a:xfrm>
            <a:off x="6300192" y="3933056"/>
            <a:ext cx="1584176" cy="1766998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692696"/>
            <a:ext cx="61926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Произведения Тукая бессмертны. На сколько языков переведены его произведения?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18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ru-RU" b="1" i="1" dirty="0" smtClean="0">
                <a:solidFill>
                  <a:schemeClr val="bg2"/>
                </a:solidFill>
              </a:rPr>
              <a:t>52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 </a:t>
            </a:r>
            <a:r>
              <a:rPr lang="ru-RU" b="1" i="1" dirty="0" smtClean="0">
                <a:solidFill>
                  <a:schemeClr val="bg2"/>
                </a:solidFill>
              </a:rPr>
              <a:t>26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Г.  </a:t>
            </a:r>
            <a:r>
              <a:rPr lang="ru-RU" b="1" i="1" dirty="0" smtClean="0">
                <a:solidFill>
                  <a:schemeClr val="bg2"/>
                </a:solidFill>
              </a:rPr>
              <a:t>10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2011-04-30_36-tuqay_kich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4437112"/>
            <a:ext cx="2664296" cy="199822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20689"/>
            <a:ext cx="64807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За свою недолгую жизнь Тукай выучил несколько языков. Сколько и каких языков знал Тукай?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endParaRPr lang="ru-RU" sz="3600" dirty="0" smtClean="0">
              <a:ln w="12700"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/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</a:t>
            </a:r>
            <a:r>
              <a:rPr lang="ru-RU" b="1" i="1" dirty="0" smtClean="0">
                <a:solidFill>
                  <a:schemeClr val="bg2"/>
                </a:solidFill>
              </a:rPr>
              <a:t>5 языков – татарский, русский, арабский, турецкий, персидский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</a:t>
            </a:r>
            <a:r>
              <a:rPr lang="ru-RU" b="1" i="1" dirty="0" smtClean="0">
                <a:solidFill>
                  <a:schemeClr val="bg2"/>
                </a:solidFill>
              </a:rPr>
              <a:t>4 языка – русский, немецкий, английский, французский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</a:t>
            </a:r>
            <a:r>
              <a:rPr lang="ru-RU" b="1" i="1" dirty="0" smtClean="0">
                <a:solidFill>
                  <a:schemeClr val="bg2"/>
                </a:solidFill>
              </a:rPr>
              <a:t>5 языков – татарский, русский, башкирский, немецкий, казахский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92696"/>
            <a:ext cx="64087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Тукай умер в самом рассвете своего творчества. Сколько прожил великий татарский классик?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endParaRPr lang="ru-RU" sz="3600" dirty="0" smtClean="0">
              <a:ln w="12700"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/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                                                   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40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ru-RU" b="1" i="1" dirty="0" smtClean="0">
                <a:solidFill>
                  <a:schemeClr val="bg2"/>
                </a:solidFill>
              </a:rPr>
              <a:t>18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                                                  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</a:t>
            </a:r>
            <a:r>
              <a:rPr lang="ru-RU" b="1" i="1" dirty="0" smtClean="0">
                <a:solidFill>
                  <a:schemeClr val="bg2"/>
                </a:solidFill>
              </a:rPr>
              <a:t>27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Г.  </a:t>
            </a:r>
            <a:r>
              <a:rPr lang="ru-RU" b="1" i="1" dirty="0" smtClean="0">
                <a:solidFill>
                  <a:schemeClr val="bg2"/>
                </a:solidFill>
              </a:rPr>
              <a:t>35</a:t>
            </a:r>
            <a:r>
              <a:rPr lang="ru-RU" b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DSC033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284984"/>
            <a:ext cx="2808312" cy="2737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92697"/>
            <a:ext cx="648072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 1958 года в Татарстане в день рождения поэта вручаются государственные премии имени </a:t>
            </a:r>
            <a:r>
              <a:rPr lang="ru-RU" sz="32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Габдуллы</a:t>
            </a:r>
            <a:r>
              <a:rPr lang="ru-RU" sz="32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Тукая в области искусств. 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Когда это происходит?</a:t>
            </a:r>
            <a:r>
              <a:rPr lang="ru-RU" sz="3200" dirty="0" smtClean="0">
                <a:solidFill>
                  <a:schemeClr val="bg2"/>
                </a:solidFill>
              </a:rPr>
              <a:t/>
            </a:r>
            <a:br>
              <a:rPr lang="ru-RU" sz="3200" dirty="0" smtClean="0">
                <a:solidFill>
                  <a:schemeClr val="bg2"/>
                </a:solidFill>
              </a:rPr>
            </a:br>
            <a:endParaRPr lang="ru-RU" sz="3200" dirty="0" smtClean="0">
              <a:solidFill>
                <a:schemeClr val="bg2"/>
              </a:solidFill>
            </a:endParaRPr>
          </a:p>
          <a:p>
            <a:pPr algn="ctr"/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1 января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Б.  </a:t>
            </a:r>
            <a:r>
              <a:rPr lang="ru-RU" b="1" i="1" dirty="0" smtClean="0">
                <a:solidFill>
                  <a:schemeClr val="bg2"/>
                </a:solidFill>
              </a:rPr>
              <a:t>14 февраля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</a:t>
            </a:r>
            <a:r>
              <a:rPr lang="ru-RU" b="1" i="1" dirty="0" smtClean="0">
                <a:solidFill>
                  <a:schemeClr val="bg2"/>
                </a:solidFill>
              </a:rPr>
              <a:t>8 марта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Г.  </a:t>
            </a:r>
            <a:r>
              <a:rPr lang="ru-RU" b="1" i="1" dirty="0" smtClean="0">
                <a:solidFill>
                  <a:schemeClr val="bg2"/>
                </a:solidFill>
              </a:rPr>
              <a:t>26 апреля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Какую песню на слова Г. Тукая татарский народ поет как гимн? (Родной язык)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Какую песню на слова Г. Тукая татарский народ поет как гимн? (Родной язык)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Какую песню на слова Г. Тукая татарский народ поет как гимн? (Родной язык)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7368" y="1268761"/>
            <a:ext cx="6509282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Какая песня на стихи поэта стала неофициальным гимном татарского народа?</a:t>
            </a:r>
          </a:p>
          <a:p>
            <a:pPr algn="ctr"/>
            <a:endParaRPr lang="ru-RU" sz="2000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2000" b="1" dirty="0" smtClean="0">
                <a:ln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sz="2000" b="1" dirty="0" smtClean="0">
                <a:ln>
                  <a:prstDash val="solid"/>
                </a:ln>
                <a:solidFill>
                  <a:schemeClr val="bg2"/>
                </a:solidFill>
              </a:rPr>
              <a:t>К</a:t>
            </a:r>
            <a:r>
              <a:rPr lang="tt-RU" sz="2000" b="1" dirty="0" smtClean="0">
                <a:ln>
                  <a:prstDash val="solid"/>
                </a:ln>
                <a:solidFill>
                  <a:schemeClr val="bg2"/>
                </a:solidFill>
              </a:rPr>
              <a:t>үбәләгем    </a:t>
            </a:r>
            <a:r>
              <a:rPr lang="tt-RU" sz="2000" b="1" dirty="0" smtClean="0">
                <a:ln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tt-RU" sz="2000" b="1" dirty="0" smtClean="0">
                <a:ln>
                  <a:prstDash val="solid"/>
                </a:ln>
                <a:solidFill>
                  <a:schemeClr val="bg2"/>
                </a:solidFill>
              </a:rPr>
              <a:t>Сандугач-Күгәрчен</a:t>
            </a:r>
          </a:p>
          <a:p>
            <a:pPr algn="ctr"/>
            <a:endParaRPr lang="tt-RU" sz="2000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tt-RU" sz="2000" b="1" dirty="0" smtClean="0">
                <a:ln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В. </a:t>
            </a:r>
            <a:r>
              <a:rPr lang="tt-RU" sz="2000" b="1" dirty="0" smtClean="0">
                <a:ln>
                  <a:prstDash val="solid"/>
                </a:ln>
                <a:solidFill>
                  <a:schemeClr val="bg2"/>
                </a:solidFill>
              </a:rPr>
              <a:t>И туган тел    </a:t>
            </a:r>
            <a:r>
              <a:rPr lang="tt-RU" sz="2000" b="1" dirty="0" smtClean="0">
                <a:ln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Г. </a:t>
            </a:r>
            <a:r>
              <a:rPr lang="tt-RU" sz="2000" b="1" dirty="0" smtClean="0">
                <a:ln>
                  <a:prstDash val="solid"/>
                </a:ln>
                <a:solidFill>
                  <a:schemeClr val="bg2"/>
                </a:solidFill>
              </a:rPr>
              <a:t>Әпипә   </a:t>
            </a:r>
            <a:r>
              <a:rPr lang="tt-RU" sz="2000" b="1" dirty="0" smtClean="0">
                <a:ln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1261" y="1340769"/>
            <a:ext cx="7181517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Какая дата, посвящённая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Г. Тукаю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о</a:t>
            </a:r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тмечается в 2020 году?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А.   </a:t>
            </a:r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100-летие 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    Б.  </a:t>
            </a:r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125-летие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  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В. 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</a:rPr>
              <a:t> </a:t>
            </a:r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134-летие 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</a:rPr>
              <a:t>   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Г. </a:t>
            </a:r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145-летие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4-30_04-Tuqay_Berl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476672"/>
            <a:ext cx="5491817" cy="586709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uk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764704"/>
            <a:ext cx="2664456" cy="3744416"/>
          </a:xfrm>
          <a:prstGeom prst="roundRect">
            <a:avLst/>
          </a:prstGeom>
          <a:ln w="57150">
            <a:solidFill>
              <a:schemeClr val="bg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55776" y="4653136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1886 - 1913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764704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Ведущая тема в поэзии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Г. Тукая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Девушки и любовь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</a:t>
            </a:r>
            <a:r>
              <a:rPr lang="ru-RU" b="1" i="1" dirty="0" smtClean="0">
                <a:solidFill>
                  <a:schemeClr val="bg2"/>
                </a:solidFill>
              </a:rPr>
              <a:t>Обучение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 </a:t>
            </a:r>
            <a:r>
              <a:rPr lang="ru-RU" b="1" i="1" dirty="0" smtClean="0">
                <a:solidFill>
                  <a:schemeClr val="bg2"/>
                </a:solidFill>
              </a:rPr>
              <a:t>Нация и свобода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Г.  </a:t>
            </a:r>
            <a:r>
              <a:rPr lang="ru-RU" b="1" i="1" dirty="0" smtClean="0">
                <a:solidFill>
                  <a:schemeClr val="bg2"/>
                </a:solidFill>
              </a:rPr>
              <a:t>Свобода женщины</a:t>
            </a:r>
            <a:endParaRPr lang="ru-RU" dirty="0"/>
          </a:p>
        </p:txBody>
      </p:sp>
      <p:pic>
        <p:nvPicPr>
          <p:cNvPr id="4" name="Рисунок 3" descr="Gabdulla_Tukaj__Gabdulla_Tukaj._Izbrannoe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rcRect l="3780"/>
          <a:stretch>
            <a:fillRect/>
          </a:stretch>
        </p:blipFill>
        <p:spPr>
          <a:xfrm>
            <a:off x="1619672" y="3429000"/>
            <a:ext cx="1472952" cy="202067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 descr="imgpre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4293096"/>
            <a:ext cx="1685925" cy="215265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Рисунок 6" descr="Gabdulla_Tukaj_Stihotvoreniya_i_poemy_9529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6156176" y="3429000"/>
            <a:ext cx="1456556" cy="210472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80728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Малая родина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Габдуллы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Тукая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</a:t>
            </a:r>
            <a:r>
              <a:rPr lang="ru-RU" b="1" i="1" dirty="0" smtClean="0">
                <a:solidFill>
                  <a:schemeClr val="bg2"/>
                </a:solidFill>
              </a:rPr>
              <a:t>Арск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</a:t>
            </a:r>
            <a:r>
              <a:rPr lang="ru-RU" b="1" i="1" dirty="0" err="1" smtClean="0">
                <a:solidFill>
                  <a:schemeClr val="bg2"/>
                </a:solidFill>
              </a:rPr>
              <a:t>Кушлавыч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</a:t>
            </a:r>
            <a:r>
              <a:rPr lang="ru-RU" b="1" i="1" dirty="0" err="1" smtClean="0">
                <a:solidFill>
                  <a:schemeClr val="bg2"/>
                </a:solidFill>
              </a:rPr>
              <a:t>Кырлай</a:t>
            </a:r>
            <a:r>
              <a:rPr lang="ru-RU" b="1" i="1" dirty="0" smtClean="0">
                <a:solidFill>
                  <a:schemeClr val="bg2"/>
                </a:solidFill>
              </a:rPr>
              <a:t> 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Г. </a:t>
            </a:r>
            <a:r>
              <a:rPr lang="ru-RU" b="1" i="1" dirty="0" err="1" smtClean="0">
                <a:solidFill>
                  <a:schemeClr val="bg2"/>
                </a:solidFill>
              </a:rPr>
              <a:t>Менгер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356991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Имя матери маленького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Апуша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sz="3600" dirty="0" smtClean="0">
                <a:solidFill>
                  <a:schemeClr val="bg2"/>
                </a:solidFill>
              </a:rPr>
              <a:t/>
            </a:r>
            <a:br>
              <a:rPr lang="ru-RU" sz="3600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err="1" smtClean="0">
                <a:solidFill>
                  <a:schemeClr val="bg2"/>
                </a:solidFill>
              </a:rPr>
              <a:t>Бибинур</a:t>
            </a:r>
            <a:r>
              <a:rPr lang="ru-RU" b="1" i="1" dirty="0" smtClean="0">
                <a:solidFill>
                  <a:schemeClr val="bg2"/>
                </a:solidFill>
              </a:rPr>
              <a:t>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В.   </a:t>
            </a:r>
            <a:r>
              <a:rPr lang="ru-RU" b="1" i="1" dirty="0" err="1" smtClean="0">
                <a:solidFill>
                  <a:schemeClr val="bg2"/>
                </a:solidFill>
              </a:rPr>
              <a:t>Газиза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 </a:t>
            </a:r>
            <a:r>
              <a:rPr lang="ru-RU" b="1" i="1" dirty="0" err="1" smtClean="0">
                <a:solidFill>
                  <a:schemeClr val="bg2"/>
                </a:solidFill>
              </a:rPr>
              <a:t>Бибимамдуда</a:t>
            </a:r>
            <a:r>
              <a:rPr lang="ru-RU" b="1" i="1" dirty="0" smtClean="0">
                <a:solidFill>
                  <a:schemeClr val="bg2"/>
                </a:solidFill>
              </a:rPr>
              <a:t>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Г. </a:t>
            </a:r>
            <a:r>
              <a:rPr lang="ru-RU" b="1" i="1" dirty="0" err="1" smtClean="0">
                <a:solidFill>
                  <a:schemeClr val="bg2"/>
                </a:solidFill>
              </a:rPr>
              <a:t>Зайтуна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 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В какой деревне жил </a:t>
            </a:r>
          </a:p>
          <a:p>
            <a:pPr algn="ctr"/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Сагди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абзый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err="1" smtClean="0">
                <a:solidFill>
                  <a:schemeClr val="bg2"/>
                </a:solidFill>
              </a:rPr>
              <a:t>Кушлавыч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>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ru-RU" b="1" i="1" dirty="0" err="1" smtClean="0">
                <a:solidFill>
                  <a:schemeClr val="bg2"/>
                </a:solidFill>
              </a:rPr>
              <a:t>Училе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> 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</a:t>
            </a:r>
            <a:r>
              <a:rPr lang="ru-RU" b="1" i="1" dirty="0" err="1" smtClean="0">
                <a:solidFill>
                  <a:schemeClr val="bg2"/>
                </a:solidFill>
              </a:rPr>
              <a:t>Кырлай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3428999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6" name="Рисунок 5" descr="IMG_2579m.jpg"/>
          <p:cNvPicPr>
            <a:picLocks noChangeAspect="1"/>
          </p:cNvPicPr>
          <p:nvPr/>
        </p:nvPicPr>
        <p:blipFill>
          <a:blip r:embed="rId2" cstate="print"/>
          <a:srcRect l="11168" t="12036" r="12893" b="11729"/>
          <a:stretch>
            <a:fillRect/>
          </a:stretch>
        </p:blipFill>
        <p:spPr>
          <a:xfrm>
            <a:off x="3275856" y="3356992"/>
            <a:ext cx="2664296" cy="297774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1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В 1907 году Тукай уехал из Уральска в город своей мечты – Казань. В какой гостинице он поселился?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 </a:t>
            </a:r>
            <a:r>
              <a:rPr lang="ru-RU" b="1" i="1" dirty="0" smtClean="0">
                <a:solidFill>
                  <a:schemeClr val="bg2"/>
                </a:solidFill>
              </a:rPr>
              <a:t>Гостиница «Татарстан»</a:t>
            </a:r>
            <a:r>
              <a:rPr lang="ru-RU" dirty="0" smtClean="0">
                <a:solidFill>
                  <a:schemeClr val="bg2"/>
                </a:solidFill>
              </a:rPr>
              <a:t>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 </a:t>
            </a:r>
            <a:r>
              <a:rPr lang="ru-RU" b="1" i="1" dirty="0" smtClean="0">
                <a:solidFill>
                  <a:schemeClr val="bg2"/>
                </a:solidFill>
              </a:rPr>
              <a:t>Гостиница «Булгар»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</a:t>
            </a:r>
            <a:r>
              <a:rPr lang="ru-RU" b="1" i="1" dirty="0" smtClean="0">
                <a:solidFill>
                  <a:schemeClr val="bg2"/>
                </a:solidFill>
              </a:rPr>
              <a:t>Гостиница «Казань»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bulgar1-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1985" y="4221088"/>
            <a:ext cx="2937169" cy="2232248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908720"/>
            <a:ext cx="6480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В каком году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Габдулла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Тукай написал сказку- поэму «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Шурале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»?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  </a:t>
            </a:r>
            <a:r>
              <a:rPr lang="ru-RU" b="1" i="1" dirty="0" smtClean="0">
                <a:solidFill>
                  <a:schemeClr val="bg2"/>
                </a:solidFill>
              </a:rPr>
              <a:t>1886г.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В.    </a:t>
            </a:r>
            <a:r>
              <a:rPr lang="ru-RU" b="1" i="1" dirty="0" smtClean="0">
                <a:solidFill>
                  <a:schemeClr val="bg2"/>
                </a:solidFill>
              </a:rPr>
              <a:t>1907г.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 smtClean="0">
              <a:solidFill>
                <a:schemeClr val="bg2"/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 </a:t>
            </a:r>
            <a:r>
              <a:rPr lang="ru-RU" b="1" i="1" dirty="0" smtClean="0">
                <a:solidFill>
                  <a:schemeClr val="bg2"/>
                </a:solidFill>
              </a:rPr>
              <a:t>  1913г.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Г.    </a:t>
            </a:r>
            <a:r>
              <a:rPr lang="ru-RU" b="1" i="1" dirty="0" smtClean="0">
                <a:solidFill>
                  <a:schemeClr val="bg2"/>
                </a:solidFill>
              </a:rPr>
              <a:t>1905г.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" name="Рисунок 2" descr="124806538_5838074_88689786_Shura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005064"/>
            <a:ext cx="3056384" cy="2436375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980728"/>
            <a:ext cx="6480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Какое чудище встретил дровосек в лесу около деревеньки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Кырлай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  </a:t>
            </a:r>
            <a:r>
              <a:rPr lang="ru-RU" b="1" i="1" dirty="0" smtClean="0">
                <a:solidFill>
                  <a:schemeClr val="bg2"/>
                </a:solidFill>
              </a:rPr>
              <a:t>Су </a:t>
            </a:r>
            <a:r>
              <a:rPr lang="ru-RU" b="1" i="1" dirty="0" err="1" smtClean="0">
                <a:solidFill>
                  <a:schemeClr val="bg2"/>
                </a:solidFill>
              </a:rPr>
              <a:t>анасы</a:t>
            </a:r>
            <a:r>
              <a:rPr lang="ru-RU" b="1" i="1" dirty="0" smtClean="0">
                <a:solidFill>
                  <a:schemeClr val="bg2"/>
                </a:solidFill>
              </a:rPr>
              <a:t>    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 </a:t>
            </a:r>
            <a:r>
              <a:rPr lang="ru-RU" b="1" i="1" dirty="0" err="1" smtClean="0">
                <a:solidFill>
                  <a:schemeClr val="bg2"/>
                </a:solidFill>
              </a:rPr>
              <a:t>Шурале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   </a:t>
            </a:r>
            <a:r>
              <a:rPr lang="ru-RU" b="1" i="1" dirty="0" smtClean="0">
                <a:solidFill>
                  <a:schemeClr val="bg2"/>
                </a:solidFill>
              </a:rPr>
              <a:t>Кыш </a:t>
            </a:r>
            <a:r>
              <a:rPr lang="ru-RU" b="1" i="1" dirty="0" err="1" smtClean="0">
                <a:solidFill>
                  <a:schemeClr val="bg2"/>
                </a:solidFill>
              </a:rPr>
              <a:t>бабай</a:t>
            </a:r>
            <a:r>
              <a:rPr lang="ru-RU" b="1" i="1" dirty="0" smtClean="0">
                <a:solidFill>
                  <a:schemeClr val="bg2"/>
                </a:solidFill>
              </a:rPr>
              <a:t>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Г.    </a:t>
            </a:r>
            <a:r>
              <a:rPr lang="ru-RU" b="1" i="1" dirty="0" err="1" smtClean="0">
                <a:solidFill>
                  <a:schemeClr val="bg2"/>
                </a:solidFill>
              </a:rPr>
              <a:t>Аждаха</a:t>
            </a:r>
            <a:r>
              <a:rPr lang="ru-RU" b="1" i="1" dirty="0" smtClean="0">
                <a:solidFill>
                  <a:schemeClr val="bg2"/>
                </a:solidFill>
              </a:rPr>
              <a:t> 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5" name="Рисунок 4" descr="4a3b5025ba074269184adabdab14d356_i-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149080"/>
            <a:ext cx="2777480" cy="22219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3"/>
            <a:ext cx="655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Что прищемил джигит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лесному чуду?</a:t>
            </a: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/>
            </a:r>
            <a:br>
              <a:rPr lang="ru-RU" sz="3600" dirty="0" smtClean="0">
                <a:ln w="12700">
                  <a:solidFill>
                    <a:schemeClr val="tx1"/>
                  </a:solidFill>
                </a:ln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А.  </a:t>
            </a:r>
            <a:r>
              <a:rPr lang="ru-RU" b="1" i="1" dirty="0" smtClean="0">
                <a:solidFill>
                  <a:schemeClr val="bg2"/>
                </a:solidFill>
              </a:rPr>
              <a:t>хвост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Б.  </a:t>
            </a:r>
            <a:r>
              <a:rPr lang="ru-RU" b="1" i="1" dirty="0" smtClean="0">
                <a:solidFill>
                  <a:schemeClr val="bg2"/>
                </a:solidFill>
              </a:rPr>
              <a:t>ногу 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В.  </a:t>
            </a:r>
            <a:r>
              <a:rPr lang="ru-RU" b="1" i="1" dirty="0" smtClean="0">
                <a:solidFill>
                  <a:schemeClr val="bg2"/>
                </a:solidFill>
              </a:rPr>
              <a:t>пальцы    </a:t>
            </a:r>
          </a:p>
          <a:p>
            <a:pPr algn="ctr"/>
            <a:r>
              <a:rPr lang="ru-RU" b="1" i="1" dirty="0" smtClean="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Г.  </a:t>
            </a:r>
            <a:r>
              <a:rPr lang="ru-RU" b="1" i="1" dirty="0" smtClean="0">
                <a:solidFill>
                  <a:schemeClr val="bg2"/>
                </a:solidFill>
              </a:rPr>
              <a:t>нос</a:t>
            </a:r>
            <a:r>
              <a:rPr lang="ru-RU" dirty="0" smtClean="0">
                <a:solidFill>
                  <a:schemeClr val="bg2"/>
                </a:solidFill>
              </a:rPr>
              <a:t>    </a:t>
            </a: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Д. </a:t>
            </a:r>
            <a:r>
              <a:rPr lang="ru-RU" b="1" i="1" dirty="0" smtClean="0">
                <a:solidFill>
                  <a:schemeClr val="bg2"/>
                </a:solidFill>
              </a:rPr>
              <a:t>рог    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Е.  </a:t>
            </a:r>
            <a:r>
              <a:rPr lang="ru-RU" b="1" i="1" dirty="0" smtClean="0">
                <a:solidFill>
                  <a:schemeClr val="bg2"/>
                </a:solidFill>
              </a:rPr>
              <a:t>копыта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/>
          </a:p>
        </p:txBody>
      </p:sp>
      <p:pic>
        <p:nvPicPr>
          <p:cNvPr id="3" name="Рисунок 2" descr="1405444578_fx2g39whz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789040"/>
            <a:ext cx="3292401" cy="240815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ародный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Styl 1">
      <a:majorFont>
        <a:latin typeface="Elephan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народный</Template>
  <TotalTime>245</TotalTime>
  <Words>262</Words>
  <Application>Microsoft Office PowerPoint</Application>
  <PresentationFormat>Экран (4:3)</PresentationFormat>
  <Paragraphs>50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народный</vt:lpstr>
      <vt:lpstr>Габдулла  Тукай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Габдулла  Тукай</dc:title>
  <dc:creator>user</dc:creator>
  <cp:lastModifiedBy>RePack by Diakov</cp:lastModifiedBy>
  <cp:revision>27</cp:revision>
  <dcterms:created xsi:type="dcterms:W3CDTF">2016-04-14T17:56:23Z</dcterms:created>
  <dcterms:modified xsi:type="dcterms:W3CDTF">2020-04-27T06:12:43Z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TC300059661049</vt:lpwstr>
  </property>
</Properties>
</file>